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9D0E4B9-D5F0-45FA-B99F-8F018AC9B4A0-L0-001.jpeg"/>
          <p:cNvPicPr/>
          <p:nvPr/>
        </p:nvPicPr>
        <p:blipFill>
          <a:blip r:embed="rId2">
            <a:alphaModFix amt="69000"/>
            <a:extLst/>
          </a:blip>
          <a:stretch>
            <a:fillRect/>
          </a:stretch>
        </p:blipFill>
        <p:spPr>
          <a:xfrm>
            <a:off x="-57838" y="-48184"/>
            <a:ext cx="13120476" cy="984996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-5637" y="3083348"/>
            <a:ext cx="13016074" cy="3586904"/>
          </a:xfrm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b="1" sz="3256">
                <a:latin typeface="Helvetica"/>
                <a:ea typeface="Helvetica"/>
                <a:cs typeface="Helvetica"/>
                <a:sym typeface="Helvetica"/>
              </a:rPr>
              <a:t>Московский университет МВД России имени В.Я. Кикотя</a:t>
            </a:r>
            <a:endParaRPr b="1" sz="3256">
              <a:latin typeface="Helvetica"/>
              <a:ea typeface="Helvetica"/>
              <a:cs typeface="Helvetica"/>
              <a:sym typeface="Helvetica"/>
            </a:endParaRPr>
          </a:p>
          <a:p>
            <a:pPr lvl="0" defTabSz="514095">
              <a:defRPr sz="1800"/>
            </a:pPr>
            <a:r>
              <a:rPr b="1" sz="3256">
                <a:latin typeface="Helvetica"/>
                <a:ea typeface="Helvetica"/>
                <a:cs typeface="Helvetica"/>
                <a:sym typeface="Helvetica"/>
              </a:rPr>
              <a:t>факультет подготовки оперативных сотрудников полиции</a:t>
            </a:r>
            <a:endParaRPr b="1" sz="3256">
              <a:latin typeface="Helvetica"/>
              <a:ea typeface="Helvetica"/>
              <a:cs typeface="Helvetica"/>
              <a:sym typeface="Helvetica"/>
            </a:endParaRPr>
          </a:p>
          <a:p>
            <a:pPr lvl="0" defTabSz="514095">
              <a:defRPr sz="1800"/>
            </a:pPr>
            <a:endParaRPr sz="3256"/>
          </a:p>
          <a:p>
            <a:pPr lvl="0" defTabSz="514095">
              <a:defRPr sz="1800"/>
            </a:pPr>
            <a:r>
              <a:rPr sz="4400"/>
              <a:t>Лекция-презентация на тему: </a:t>
            </a:r>
            <a:endParaRPr sz="4400"/>
          </a:p>
          <a:p>
            <a:pPr lvl="0" defTabSz="514095">
              <a:defRPr sz="1800"/>
            </a:pPr>
            <a:r>
              <a:rPr sz="4400"/>
              <a:t>«Конституция как основной закон государства»</a:t>
            </a:r>
            <a:endParaRPr sz="440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609600" y="1435099"/>
            <a:ext cx="11785601" cy="6883401"/>
          </a:xfrm>
          <a:prstGeom prst="rect">
            <a:avLst/>
          </a:prstGeom>
        </p:spPr>
        <p:txBody>
          <a:bodyPr/>
          <a:lstStyle/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Носителем суверенитета и единственным источником власти в Российской Федерации является ее многонациональный народ.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Конституцией определяются две основные формы народовластия в Российской Федерации: непосредственное (прямое) осуществление власти народом и осуществление власти через органы государственной власти и органы местного самоуправления.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Воля народа, выраженная на выборах, собственно, и позволяет осуществить демократическую организацию власти в Российской Федерации.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136650" y="1981200"/>
            <a:ext cx="10731501" cy="5791200"/>
          </a:xfrm>
          <a:prstGeom prst="rect">
            <a:avLst/>
          </a:prstGeom>
        </p:spPr>
        <p:txBody>
          <a:bodyPr/>
          <a:lstStyle/>
          <a:p>
            <a:pPr lvl="0" algn="l" defTabSz="431596">
              <a:defRPr sz="1800"/>
            </a:pPr>
            <a:r>
              <a:rPr sz="3839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Российская Федерация состоит из республик, краев, областей, городов федерального значения, автономной области, автономных округов - равноправных субъектов Российской Федерации.</a:t>
            </a:r>
            <a:endParaRPr sz="3839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31596">
              <a:defRPr sz="1800"/>
            </a:pPr>
            <a:endParaRPr sz="3839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31596">
              <a:defRPr sz="1800"/>
            </a:pPr>
            <a:r>
              <a:rPr sz="3839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Федеративное устройство Российской Федерации основано на ее государственной целостности и исходит из права народов на самоопределение.</a:t>
            </a:r>
            <a:endParaRPr sz="3839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31596">
              <a:defRPr sz="1800"/>
            </a:pPr>
            <a:endParaRPr sz="3839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742950" y="1193800"/>
            <a:ext cx="11518900" cy="7366001"/>
          </a:xfrm>
          <a:prstGeom prst="rect">
            <a:avLst/>
          </a:prstGeom>
        </p:spPr>
        <p:txBody>
          <a:bodyPr/>
          <a:lstStyle/>
          <a:p>
            <a:pPr lvl="0" algn="l" defTabSz="332689">
              <a:defRPr sz="1800"/>
            </a:pPr>
            <a:r>
              <a:rPr sz="296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Гражданство - это устойчивая правовая связь человека с государством, выражающаяся в совокупности их взаимных прав, обязанностей и ответственности и основанная на признании и уважении достоинства, основных прав и свобод человека и гражданина.</a:t>
            </a: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r>
              <a:rPr sz="296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С гражданством связаны самые существенные элементы правового положения личности - объем и содержание прав, свобод, обязанностей.</a:t>
            </a: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r>
              <a:rPr sz="296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Российское гражданство является единым и равным независимо от оснований приобретения.</a:t>
            </a: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r>
              <a:rPr sz="296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Каждый гражданин обладает на ее территории всеми правами и свободами и несет равные обязанности.</a:t>
            </a: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endParaRPr sz="296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32689">
              <a:defRPr sz="1800"/>
            </a:pPr>
            <a:r>
              <a:rPr sz="296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Российское гражданство является единым и равным независимо от оснований приобретения.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742950" y="908049"/>
            <a:ext cx="11518900" cy="7937501"/>
          </a:xfrm>
          <a:prstGeom prst="rect">
            <a:avLst/>
          </a:prstGeom>
        </p:spPr>
        <p:txBody>
          <a:bodyPr/>
          <a:lstStyle/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Действующая Конституция обязывает государство обеспечивать свободу экономической деятельности и поддерживать конкуренцию, запрещая лишь монополизацию этой деятельности и недобросовестную конкуренцию, и провозглашает равенство всех форм собственности и равную их защиту.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Экономической основой общества становится рыночная экономика, для нормального и эффективного функционирования которой необходимо обеспечить: 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а) свободу экономической деятельности; 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б) свободное перемещение товаров, услуг, финансовых и иных ресурсов, т.е. единство экономического пространства на всей территории страны. 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800099" y="2038350"/>
            <a:ext cx="11404601" cy="5676900"/>
          </a:xfrm>
          <a:prstGeom prst="rect">
            <a:avLst/>
          </a:prstGeom>
        </p:spPr>
        <p:txBody>
          <a:bodyPr/>
          <a:lstStyle/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 власть в Российской Федерации осуществляется на основе разделения на законодательную, исполнительную и судебную. Органы законодательной, исполнительной и судебной власти самостоятельны.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Каждый государственный орган, осуществляющий одну из трех функций государственной власти, взаимодействует с другими государственными органами.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 России существует законодательная, исполнительная и судебная ветви власти.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1682750"/>
            <a:ext cx="10464800" cy="6388100"/>
          </a:xfrm>
          <a:prstGeom prst="rect">
            <a:avLst/>
          </a:prstGeom>
        </p:spPr>
        <p:txBody>
          <a:bodyPr/>
          <a:lstStyle/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Российская Конституция — это документ своего времени. Она рассчитана по меньшей мере на переходный период развития России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Одна из важнейших исходных задач при разработке проекта Конституции состояла как раз в том, чтобы создать механизмы, обеспечивающие устойчивость государственного экономического, общественного строя именно с учетом особенностей переходного периода. Другая не менее характерная черта проявляется в провозглашении принципов, которые еще предстоит внедрить в жизнь.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7C343924-4383-4929-9056-84E741A8E9AC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758390" y="1106174"/>
            <a:ext cx="11488020" cy="7541252"/>
          </a:xfrm>
          <a:prstGeom prst="rect">
            <a:avLst/>
          </a:prstGeom>
        </p:spPr>
        <p:txBody>
          <a:bodyPr/>
          <a:lstStyle/>
          <a:p>
            <a:pPr lvl="0" algn="l" defTabSz="274243">
              <a:defRPr sz="1800"/>
            </a:pPr>
            <a:r>
              <a:rPr b="1"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Конституция — основной закон практически любого современного государства.</a:t>
            </a:r>
            <a:r>
              <a:rPr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r>
              <a:rPr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Основной Закон - это фундамент законодательства, регулирующего взаимоотношения граждан между собой и с государством. Конституция нужна для того, чтобы законы не противоречили друг другу и не нарушали права и свободы граждан.</a:t>
            </a: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r>
              <a:rPr b="1"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Конституция важна и необходима для современного государства прежде всего потому, что в ней закрепляются его исходные принципы и назначение, функции и основы организации, формы и методы деятельности.</a:t>
            </a:r>
            <a:endParaRPr b="1"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r>
              <a:rPr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Конституционный строй – это такая организация государственной и общественной жизни, при которой государство является политической организацией гражданского общества, имеет демократический, правовой характер и в ней человек, его права и свободы признаются высшей ценностью, а их соблюдение и защита – основной обязанностью государства.</a:t>
            </a: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74243">
              <a:defRPr sz="1800"/>
            </a:pPr>
            <a:r>
              <a:rPr sz="244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Основы российской государственности раскрывается в главе 1 "Основы конституционного строя", в главах 3 - 8, посвященных построению новых институтов власти и федеративному устройству России.</a:t>
            </a:r>
            <a:endParaRPr sz="244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599907" y="1426939"/>
            <a:ext cx="11804985" cy="6899722"/>
          </a:xfrm>
          <a:prstGeom prst="rect">
            <a:avLst/>
          </a:prstGeom>
        </p:spPr>
        <p:txBody>
          <a:bodyPr/>
          <a:lstStyle/>
          <a:p>
            <a:pPr lvl="0" algn="l" defTabSz="346176">
              <a:defRPr sz="1800"/>
            </a:pPr>
            <a:r>
              <a:rPr sz="308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Конституция РФ имеет высшую юридическую силу, прямое действие и применяется на всей территории РФ. Законы и иные правовые акты, принимаемые в Российской Федерации не должны противоречить Конституции Россий­ской Федерации (ч. 1 ст. 15  Конституции РФ).</a:t>
            </a:r>
            <a:endParaRPr sz="308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46176">
              <a:defRPr sz="1800"/>
            </a:pPr>
            <a:endParaRPr sz="308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46176">
              <a:defRPr sz="1800"/>
            </a:pPr>
            <a:r>
              <a:rPr sz="308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После принятия новой Конституции России Президент Российской Федерации 24 декабря 1993 г. издал Указ «О мерах по приведению законодательства Российской Федерации в соответствие с Конститу­цией Российской Федерации».</a:t>
            </a:r>
            <a:endParaRPr sz="308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46176">
              <a:defRPr sz="1800"/>
            </a:pPr>
            <a:endParaRPr sz="308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46176">
              <a:defRPr sz="1800"/>
            </a:pPr>
            <a:r>
              <a:rPr sz="308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Конституция 1993 г., как и все современные конституции, уделяет большое внимание международному праву и внешней политике. В ней получила дальнейшее развитие взаимосвязь международного и нацио­нального, внутригосударственного права.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418734" y="1200150"/>
            <a:ext cx="12167332" cy="7701662"/>
          </a:xfrm>
          <a:prstGeom prst="rect">
            <a:avLst/>
          </a:prstGeom>
        </p:spPr>
        <p:txBody>
          <a:bodyPr/>
          <a:lstStyle/>
          <a:p>
            <a:pPr lvl="0" algn="l" defTabSz="283235">
              <a:defRPr sz="1800"/>
            </a:pP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Стабильность Конституции — важнейшее усло­вие устойчивости режима законности, организации и осуществления государственной власти, отношений между личностью, обществом и государством.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Юридической гарантией стабильности Конституции является осо­бый порядок ее пересмотра, призванный обеспечить как статичность, так и динамизм основного закона. Эти положения усилили «жесткость» основ­ного закона страны, значительно усложнили процедуру его частичного или полного пересмотра, внеся в нее ряд принципиально новых момен­тов.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К ним относятся: 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i="1"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во-первых</a:t>
            </a: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 обусловленность этой процедуры ие­рархией конституционных норм, различающихся по своей значимости; 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i="1"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во-вторых</a:t>
            </a: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 приведение этой процедуры в полное соответствие с принципом федерализма, закрепляемым статьями 1 и 5 Конституции; 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i="1"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в-тре­тьих</a:t>
            </a: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 ограничение учредительной власти парламента и образование нового органа — Конституционного Собрания, к исключительной ком­петенции которого отнесены разработка проекта новой конституции, его окончательное принятие или вынесение для одобрения на референ­дум; 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283235">
              <a:defRPr sz="1800"/>
            </a:pPr>
            <a:r>
              <a:rPr i="1"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в-четвертых</a:t>
            </a:r>
            <a:r>
              <a:rPr sz="2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 возможное использование института референдума для принятия новой конституции. </a:t>
            </a:r>
            <a:endParaRPr sz="2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816760" y="1563446"/>
            <a:ext cx="11371280" cy="6969608"/>
          </a:xfrm>
          <a:prstGeom prst="rect">
            <a:avLst/>
          </a:prstGeom>
        </p:spPr>
        <p:txBody>
          <a:bodyPr/>
          <a:lstStyle/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 Конституции и через нее российское общество реализует свое видение обновляемой государственности, а в известных пределах и свою наци­ональную идею.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Будучи принята в условиях переходного этапа, Конституция 1993 г. отличается тем, что ее отдельные положения носят декларативный ха­рактер и фиксируют скорее принципы, цели, чем существующие в реальности.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Авторитет Конституции используется для того, чтобы ускорить продвижение страны к намеченным целям. На государственные органы, обществен­ные организации, всех граждан возлагается обязанность действовать в соответствии с положениями Конституции, реализовывать ее установ­ления. Конституция призвана также направлять и стимулировать раз­витие всего права в заданном направлении.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565149" y="1917700"/>
            <a:ext cx="11874501" cy="5918200"/>
          </a:xfrm>
          <a:prstGeom prst="rect">
            <a:avLst/>
          </a:prstGeom>
        </p:spPr>
        <p:txBody>
          <a:bodyPr/>
          <a:lstStyle>
            <a:lvl1pPr algn="l" defTabSz="449580">
              <a:defRPr sz="40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Действующая Конституция Российской Федерации подтверждает и закрепляет перемены, происшедшие в жизни страны после распада СССР. Суверенитет России не знает больше ограничений, обусловленных статусом союзной республики. Российская Федерация провозглашена демократическим федеративным правовым государством с республиканской формой правления.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425450" y="1047750"/>
            <a:ext cx="12153901" cy="7658100"/>
          </a:xfrm>
          <a:prstGeom prst="rect">
            <a:avLst/>
          </a:prstGeom>
        </p:spPr>
        <p:txBody>
          <a:bodyPr/>
          <a:lstStyle/>
          <a:p>
            <a:pPr lvl="0" algn="l" defTabSz="328193">
              <a:defRPr sz="1800"/>
            </a:pPr>
            <a:r>
              <a:rPr sz="29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Для любой конституции, провозглашающей своей целью движение к высшим человеческим ценностям, идея свободы личности становится неотъемлемой частью всей ее концепции.</a:t>
            </a: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r>
              <a:rPr sz="29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Основной закон страны при­нимается и действует не столько ради оформления новой государствен­ности, включая принцип разделения властей, современное прочтение федерализма, развитие местного самоуправления, сколько, прежде всего, для закрепления правового статуса человека и гражданина.</a:t>
            </a: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r>
              <a:rPr sz="29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Забвение идеи свободы личности, попытки поста­вить выше всего интересы государства, класса, партии, стремление к показному единомыслию, искусственное отождествление интересов общества и личности служили теоретическим прикрытием диктатор­ских методов управления </a:t>
            </a: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endParaRPr sz="29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28193">
              <a:defRPr sz="1800"/>
            </a:pPr>
            <a:r>
              <a:rPr sz="29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Глава о правах и свободах человека и гражданина в целом и ее статьи должны «работать» в единстве и взаимодействии со всем конституци­онным текстом.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500476" y="806880"/>
            <a:ext cx="12003849" cy="8139840"/>
          </a:xfrm>
          <a:prstGeom prst="rect">
            <a:avLst/>
          </a:prstGeom>
        </p:spPr>
        <p:txBody>
          <a:bodyPr/>
          <a:lstStyle/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Глава 1 Конституции РФ закрепляет исходные принципы конституционного регулирования основополагающих сфер жизни и деятельности современной России: определяет сущность Российского государства, правовое положение личности, принципы экономических отношений, пользования землей и другими народными ресурсами, основы политической системы общества, взаимоотношений государства и религиозных объединений.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Характерная особенность основ конституционного строя состоит в том, что они составляют первичную нормативную базу для остальных положений Конституции, всей системы действующего законодательства и иных нормативно - правовых актов Российской Федерации.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Основы конституционного строя России состоят из трех групп норм: 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1. регламентирующих деятельность государства и его органов; 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2. определяющих правовое положение личности в Российской Федерации; 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3. закрепляющих юридическую силу Конституции и порядок ее изменения.</a:t>
            </a: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endParaRPr sz="27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05714">
              <a:defRPr sz="1800"/>
            </a:pPr>
            <a:r>
              <a:rPr sz="27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 Конституции закрепляются верховенство Конституции в системе нормативно - правовых актов и особый порядок внесения изменений и дополнений в положения главы “Основы конституционного строя”.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939800" y="1009649"/>
            <a:ext cx="11125201" cy="7734301"/>
          </a:xfrm>
          <a:prstGeom prst="rect">
            <a:avLst/>
          </a:prstGeom>
        </p:spPr>
        <p:txBody>
          <a:bodyPr/>
          <a:lstStyle/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Человек, его права и свободы являются высшей ценностью. Признание, соблюдение и защита прав и свобод человека и гражданина - обязанность государства.</a:t>
            </a: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endParaRPr sz="352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395630">
              <a:defRPr sz="1800"/>
            </a:pPr>
            <a:r>
              <a:rPr sz="352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Конституционным провозглашением прав и свобод человека как высшей ценности Российская Федерация признала требования демократического международного сообщества, таких общепризнанных актов международного права, как Всеобщая декларация прав человека 1948 г., Международный пакт об экономических, социальных и культурных правах и Международный пакт о гражданских и политических правах 1966 г. С вступлением России в Совет Европы обрела значение Европейская конвенция "О защите прав человека и основных свобод" от 4 ноября 1950 г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